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Love In A Time of Cholera </a:t>
            </a:r>
            <a:r>
              <a:rPr lang="en-US" sz="1000" dirty="0" smtClean="0"/>
              <a:t>(collisions in a time of </a:t>
            </a:r>
            <a:r>
              <a:rPr lang="en-US" sz="1000" dirty="0" err="1" smtClean="0"/>
              <a:t>covid</a:t>
            </a:r>
            <a:r>
              <a:rPr lang="en-US" sz="1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BNL Collider accelerator response to covid-19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94" y="5638800"/>
            <a:ext cx="3829584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5315"/>
          </a:xfrm>
        </p:spPr>
        <p:txBody>
          <a:bodyPr/>
          <a:lstStyle/>
          <a:p>
            <a:r>
              <a:rPr lang="en-US" dirty="0" smtClean="0"/>
              <a:t>6/6/20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8034"/>
            <a:ext cx="8946541" cy="4900366"/>
          </a:xfrm>
        </p:spPr>
        <p:txBody>
          <a:bodyPr/>
          <a:lstStyle/>
          <a:p>
            <a:r>
              <a:rPr lang="en-US" dirty="0" smtClean="0"/>
              <a:t>MCR staffing begins for system checkout with a 2 man support crew on site.  Equipment failures that they can’t handle require call-ins during the day with most people still teleworking.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6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6/12/20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beam injected into the AGS and accelerated to flattop by remote injector machine specialist</a:t>
            </a:r>
          </a:p>
          <a:p>
            <a:r>
              <a:rPr lang="en-US" dirty="0" err="1" smtClean="0"/>
              <a:t>LEReC</a:t>
            </a:r>
            <a:r>
              <a:rPr lang="en-US" dirty="0" smtClean="0"/>
              <a:t> personnel working from satellite control room have established the electron beam to full energy</a:t>
            </a:r>
          </a:p>
          <a:p>
            <a:r>
              <a:rPr lang="en-US" dirty="0" smtClean="0"/>
              <a:t>Extraction to the dump just upstream of RHIC injection done remotely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This is actually not this first time we had done this, I’m not really sure why I was anxious about it. 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6/15/20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RHIC available for beam @1540</a:t>
            </a:r>
          </a:p>
          <a:p>
            <a:r>
              <a:rPr lang="en-US" dirty="0"/>
              <a:t>“I am not excited about the prospect of doing a ‘from scratch’ turn on entirely remotely” – Injector </a:t>
            </a:r>
            <a:r>
              <a:rPr lang="en-US" dirty="0" smtClean="0"/>
              <a:t>Physicist</a:t>
            </a:r>
          </a:p>
          <a:p>
            <a:r>
              <a:rPr lang="en-US" dirty="0" smtClean="0"/>
              <a:t>Injection, RF capture, instrumentation setup, collimation and collision setup all done by 0000.</a:t>
            </a:r>
          </a:p>
          <a:p>
            <a:r>
              <a:rPr lang="en-US" dirty="0" smtClean="0"/>
              <a:t>Physics Running declared two days later, delay due to issues with STAR systems, not machine performance.</a:t>
            </a:r>
          </a:p>
        </p:txBody>
      </p:sp>
    </p:spTree>
    <p:extLst>
      <p:ext uri="{BB962C8B-B14F-4D97-AF65-F5344CB8AC3E}">
        <p14:creationId xmlns:p14="http://schemas.microsoft.com/office/powerpoint/2010/main" val="81836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amazing success. 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49603"/>
            <a:ext cx="9491435" cy="5234001"/>
          </a:xfrm>
        </p:spPr>
        <p:txBody>
          <a:bodyPr/>
          <a:lstStyle/>
          <a:p>
            <a:r>
              <a:rPr lang="en-US" dirty="0" smtClean="0"/>
              <a:t>MS Teams group chat replaced the conversations that used to happen vocally in the control room, but since people now have to type to do it there were a lot of comments that should have been entered into the </a:t>
            </a:r>
            <a:r>
              <a:rPr lang="en-US" dirty="0" err="1" smtClean="0"/>
              <a:t>elog</a:t>
            </a:r>
            <a:r>
              <a:rPr lang="en-US" dirty="0" smtClean="0"/>
              <a:t> but weren’t.  We are still working to improve that.</a:t>
            </a:r>
          </a:p>
          <a:p>
            <a:r>
              <a:rPr lang="en-US" dirty="0" smtClean="0"/>
              <a:t>Our main control room is like a teaching hospital – operators learn from watching and doing.  Having all the specialists working remotely has definitely impacted the learning of our newer operators.  I have no guidance on how to fix this, I’m just happy that going forward we can get back to more in person setup.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Early on in this process it became so easy to sit down and ‘just check on the machine’ from home that people found themselves working </a:t>
            </a:r>
            <a:r>
              <a:rPr lang="en-US" dirty="0" err="1" smtClean="0">
                <a:solidFill>
                  <a:schemeClr val="accent5"/>
                </a:solidFill>
              </a:rPr>
              <a:t>waaayyyy</a:t>
            </a:r>
            <a:r>
              <a:rPr lang="en-US" dirty="0" smtClean="0">
                <a:solidFill>
                  <a:schemeClr val="accent5"/>
                </a:solidFill>
              </a:rPr>
              <a:t> too many hours.  It is imperative that people find a balance in their lives. 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2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format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color is for BNL/Operations/Main Control Room items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This color is personal as a member of Operations/human in a pandemic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6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3/19/20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Mask wearing was just starting to be a thing in NY, not mandatory</a:t>
            </a:r>
          </a:p>
          <a:p>
            <a:r>
              <a:rPr lang="en-US" dirty="0" smtClean="0"/>
              <a:t>Most people were just hoping this wasn’t going to affect the US at this point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Economic concerns were emerging, especially among car dealers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 snagged a new VW Golf R for $7k below list.  Only high point for the next several months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94" y="4150658"/>
            <a:ext cx="3296239" cy="2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1047"/>
          </a:xfrm>
        </p:spPr>
        <p:txBody>
          <a:bodyPr/>
          <a:lstStyle/>
          <a:p>
            <a:r>
              <a:rPr lang="en-US" dirty="0" smtClean="0"/>
              <a:t>3/23/20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55424"/>
            <a:ext cx="8946541" cy="4994634"/>
          </a:xfrm>
        </p:spPr>
        <p:txBody>
          <a:bodyPr/>
          <a:lstStyle/>
          <a:p>
            <a:r>
              <a:rPr lang="en-US" dirty="0" smtClean="0"/>
              <a:t>Positive cases in NY are up an order of magnitude in a week, it is clear “one day, it’s like a miracle, it will disappear” is not realistic</a:t>
            </a:r>
          </a:p>
          <a:p>
            <a:r>
              <a:rPr lang="en-US" dirty="0" smtClean="0"/>
              <a:t>Brookhaven site closes at 1300 to all non-essential personnel</a:t>
            </a:r>
          </a:p>
          <a:p>
            <a:r>
              <a:rPr lang="en-US" dirty="0" smtClean="0"/>
              <a:t>MCR shuts down the accelerator complex and a cryogenic warm-up begins for RHIC</a:t>
            </a:r>
          </a:p>
          <a:p>
            <a:r>
              <a:rPr lang="en-US" dirty="0" smtClean="0"/>
              <a:t>NY state issues a statewide shutdown.  Only essential businesses stay open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People are saying it will be at least a month before this blows over.  I’m operating under the idea it will be at least a year.  I transfer all my files on my work PC to OneDrive to allow remote access, grab my work laptop and my 43” desktop monitor and head home at 1300.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461"/>
          </a:xfrm>
        </p:spPr>
        <p:txBody>
          <a:bodyPr/>
          <a:lstStyle/>
          <a:p>
            <a:r>
              <a:rPr lang="en-US" dirty="0" smtClean="0"/>
              <a:t>Next 3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9179"/>
            <a:ext cx="8946541" cy="5439265"/>
          </a:xfrm>
        </p:spPr>
        <p:txBody>
          <a:bodyPr/>
          <a:lstStyle/>
          <a:p>
            <a:r>
              <a:rPr lang="en-US" dirty="0" smtClean="0"/>
              <a:t>BNL fully invests in the Microsoft suite for everything except meetings</a:t>
            </a:r>
          </a:p>
          <a:p>
            <a:pPr lvl="1"/>
            <a:r>
              <a:rPr lang="en-US" dirty="0" smtClean="0"/>
              <a:t>MS Teams allows group chats and on demand video calls, that greatly helps with communication.</a:t>
            </a:r>
          </a:p>
          <a:p>
            <a:pPr lvl="1"/>
            <a:r>
              <a:rPr lang="en-US" dirty="0" smtClean="0"/>
              <a:t>We stay with </a:t>
            </a:r>
            <a:r>
              <a:rPr lang="en-US" dirty="0" err="1" smtClean="0"/>
              <a:t>BlueJeans</a:t>
            </a:r>
            <a:r>
              <a:rPr lang="en-US" dirty="0" smtClean="0"/>
              <a:t> for meetings.  It is awful.  It turns on your camera and mic by default which sets up weeks of hilarity/embarrassment.</a:t>
            </a:r>
          </a:p>
          <a:p>
            <a:r>
              <a:rPr lang="en-US" dirty="0" smtClean="0"/>
              <a:t>People settle into working from home.  Lab issues telework agreement and remote meeting protocols.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Most people I know at this point are losing/have lost their job.  BNL keeps everyone on and transitions to a new way of doing business.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With the break in Operations everyone in the group gets to work on other projects they would normally do on shutdowns.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All businesses apply to be ‘essential’.  Many things close.  Liquor stores make the list; good decision by NY government.</a:t>
            </a:r>
          </a:p>
        </p:txBody>
      </p:sp>
    </p:spTree>
    <p:extLst>
      <p:ext uri="{BB962C8B-B14F-4D97-AF65-F5344CB8AC3E}">
        <p14:creationId xmlns:p14="http://schemas.microsoft.com/office/powerpoint/2010/main" val="582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181"/>
          </a:xfrm>
        </p:spPr>
        <p:txBody>
          <a:bodyPr/>
          <a:lstStyle/>
          <a:p>
            <a:r>
              <a:rPr lang="en-US" dirty="0" smtClean="0"/>
              <a:t>Late April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0900"/>
            <a:ext cx="8946541" cy="4947500"/>
          </a:xfrm>
        </p:spPr>
        <p:txBody>
          <a:bodyPr/>
          <a:lstStyle/>
          <a:p>
            <a:r>
              <a:rPr lang="en-US" dirty="0" smtClean="0"/>
              <a:t>First big decision to be made is how to finish the run.  We were basically halfway through when we turned off</a:t>
            </a:r>
          </a:p>
          <a:p>
            <a:pPr lvl="1"/>
            <a:r>
              <a:rPr lang="en-US" dirty="0" smtClean="0"/>
              <a:t>Keep the liquid helium system charged and start back up ~June 1</a:t>
            </a:r>
          </a:p>
          <a:p>
            <a:pPr lvl="2"/>
            <a:r>
              <a:rPr lang="en-US" dirty="0" smtClean="0"/>
              <a:t>This meant the bulk of what remains would be done during the summer, something we always avoid because of electric costs/Air conditioning requirements (and failures)/weather interruptions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Unload the helium system and start back up October 1</a:t>
            </a:r>
          </a:p>
          <a:p>
            <a:pPr lvl="2"/>
            <a:r>
              <a:rPr lang="en-US" dirty="0" smtClean="0"/>
              <a:t>This option means basically no maintenance or new installations between run 20 and 21 (two weeks only)</a:t>
            </a:r>
          </a:p>
          <a:p>
            <a:pPr lvl="2"/>
            <a:endParaRPr lang="en-US" dirty="0"/>
          </a:p>
          <a:p>
            <a:r>
              <a:rPr lang="en-US" dirty="0" smtClean="0"/>
              <a:t>We chose option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7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11" y="2043289"/>
            <a:ext cx="4278488" cy="2624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7035"/>
          </a:xfrm>
        </p:spPr>
        <p:txBody>
          <a:bodyPr/>
          <a:lstStyle/>
          <a:p>
            <a:r>
              <a:rPr lang="en-US" dirty="0" smtClean="0"/>
              <a:t>MCR becomes sacrosanct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9753"/>
            <a:ext cx="8946541" cy="5420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basically had to face the fact that a single case of COVID in the MCR shuts down the machine for two weeks while we still have to pay the electric bill for </a:t>
            </a:r>
            <a:r>
              <a:rPr lang="en-US" dirty="0" err="1" smtClean="0"/>
              <a:t>cryo</a:t>
            </a:r>
            <a:r>
              <a:rPr lang="en-US" dirty="0" smtClean="0"/>
              <a:t> ops</a:t>
            </a:r>
          </a:p>
          <a:p>
            <a:r>
              <a:rPr lang="en-US" dirty="0" smtClean="0"/>
              <a:t>Operations group worked out a set of rules</a:t>
            </a:r>
          </a:p>
          <a:p>
            <a:pPr lvl="1"/>
            <a:r>
              <a:rPr lang="en-US" dirty="0" smtClean="0"/>
              <a:t>No casual visitors.  All visitors are highly discouraged.  No one enters without telephoning the Coordinator for permission</a:t>
            </a:r>
          </a:p>
          <a:p>
            <a:pPr lvl="1"/>
            <a:r>
              <a:rPr lang="en-US" dirty="0" smtClean="0"/>
              <a:t>MCR shifted to 12 hour crews with no overlap</a:t>
            </a:r>
          </a:p>
          <a:p>
            <a:pPr lvl="1"/>
            <a:r>
              <a:rPr lang="en-US" dirty="0" smtClean="0"/>
              <a:t>Face coverings mandatory</a:t>
            </a:r>
          </a:p>
          <a:p>
            <a:pPr lvl="1"/>
            <a:r>
              <a:rPr lang="en-US" dirty="0" smtClean="0"/>
              <a:t>Kitchen outside MCR reserved for MCR staff only (at this point it is still not clear how easily surfaces can pass on COVID)</a:t>
            </a:r>
          </a:p>
          <a:p>
            <a:pPr lvl="1"/>
            <a:r>
              <a:rPr lang="en-US" dirty="0" smtClean="0"/>
              <a:t>Secondary remote MCR set up in a small conference room for </a:t>
            </a:r>
            <a:r>
              <a:rPr lang="en-US" dirty="0" err="1" smtClean="0"/>
              <a:t>LEReC</a:t>
            </a: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Creating this list took weeks and hundreds of emails among the 24 people in the group.  We had the full range of feelings regarding COVID – some didn’t worry about it at all and some were convinced they could get it from everything.  In the end we went a little overkill, but it made everyone feel better.</a:t>
            </a:r>
          </a:p>
        </p:txBody>
      </p:sp>
    </p:spTree>
    <p:extLst>
      <p:ext uri="{BB962C8B-B14F-4D97-AF65-F5344CB8AC3E}">
        <p14:creationId xmlns:p14="http://schemas.microsoft.com/office/powerpoint/2010/main" val="139065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461"/>
          </a:xfrm>
        </p:spPr>
        <p:txBody>
          <a:bodyPr/>
          <a:lstStyle/>
          <a:p>
            <a:r>
              <a:rPr lang="en-US" dirty="0" smtClean="0"/>
              <a:t>4/21/20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Ernest Courant, BNL scientist and father of strong focusing passes away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7035"/>
          </a:xfrm>
        </p:spPr>
        <p:txBody>
          <a:bodyPr/>
          <a:lstStyle/>
          <a:p>
            <a:r>
              <a:rPr lang="en-US" dirty="0" smtClean="0"/>
              <a:t>May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642" y="1319753"/>
            <a:ext cx="8606296" cy="4928646"/>
          </a:xfrm>
        </p:spPr>
        <p:txBody>
          <a:bodyPr/>
          <a:lstStyle/>
          <a:p>
            <a:r>
              <a:rPr lang="en-US" dirty="0" smtClean="0"/>
              <a:t>Total cases are up to 30k in Suffolk county but daily positive tests have dropped to a couple hundred per day while testing continued to increase</a:t>
            </a:r>
          </a:p>
          <a:p>
            <a:r>
              <a:rPr lang="en-US" dirty="0" smtClean="0"/>
              <a:t>NY state extends its shutdown of all non-essential businesses to 5/25</a:t>
            </a:r>
          </a:p>
          <a:p>
            <a:r>
              <a:rPr lang="en-US" dirty="0" smtClean="0"/>
              <a:t>Preparations underway for an early June return to collider operations</a:t>
            </a:r>
          </a:p>
          <a:p>
            <a:r>
              <a:rPr lang="en-US" dirty="0" smtClean="0"/>
              <a:t>MCR is back in person running Booster beam for NSRL (NASA Space Radiation Lab).  Setup was done in person and went smoothly.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Equilibrium brewing company in NY and The Alchemist in VT stay open, an utter lack of traffic enables supporting these fine businesses with 6-12 hours of driving in a day.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0" y="3879014"/>
            <a:ext cx="2451214" cy="2746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23" y="4421170"/>
            <a:ext cx="2963551" cy="2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E9874060ED845A376EDE38D2915D3" ma:contentTypeVersion="9" ma:contentTypeDescription="Create a new document." ma:contentTypeScope="" ma:versionID="53e6d13c4bb49bf66c737956e4929356">
  <xsd:schema xmlns:xsd="http://www.w3.org/2001/XMLSchema" xmlns:xs="http://www.w3.org/2001/XMLSchema" xmlns:p="http://schemas.microsoft.com/office/2006/metadata/properties" xmlns:ns3="7d3d5884-e160-425d-a8e4-e9d7ffe374af" xmlns:ns4="42fa8b5f-7911-4434-b6dc-365afe65a73b" targetNamespace="http://schemas.microsoft.com/office/2006/metadata/properties" ma:root="true" ma:fieldsID="33982d9605dfd392bf56a40638a06d9d" ns3:_="" ns4:_="">
    <xsd:import namespace="7d3d5884-e160-425d-a8e4-e9d7ffe374af"/>
    <xsd:import namespace="42fa8b5f-7911-4434-b6dc-365afe65a7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d5884-e160-425d-a8e4-e9d7ffe374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a8b5f-7911-4434-b6dc-365afe65a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72724-A2E2-4476-91D5-7273FBCF7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d5884-e160-425d-a8e4-e9d7ffe374af"/>
    <ds:schemaRef ds:uri="42fa8b5f-7911-4434-b6dc-365afe65a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1C12C5-ABD5-460D-BD78-0572F1158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FDAC9-E5AB-4824-81BE-854248836156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7d3d5884-e160-425d-a8e4-e9d7ffe374af"/>
    <ds:schemaRef ds:uri="http://schemas.microsoft.com/office/infopath/2007/PartnerControls"/>
    <ds:schemaRef ds:uri="http://purl.org/dc/elements/1.1/"/>
    <ds:schemaRef ds:uri="42fa8b5f-7911-4434-b6dc-365afe65a7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1447</TotalTime>
  <Words>1106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Love In A Time of Cholera (collisions in a time of covid)</vt:lpstr>
      <vt:lpstr>Timeline format for this talk</vt:lpstr>
      <vt:lpstr>3/19/20 Thursday</vt:lpstr>
      <vt:lpstr>3/23/20 Monday</vt:lpstr>
      <vt:lpstr>Next 3 weeks</vt:lpstr>
      <vt:lpstr>Late April </vt:lpstr>
      <vt:lpstr>MCR becomes sacrosanct</vt:lpstr>
      <vt:lpstr>4/21/20</vt:lpstr>
      <vt:lpstr>May 2020</vt:lpstr>
      <vt:lpstr>6/6/20</vt:lpstr>
      <vt:lpstr>6/12/20</vt:lpstr>
      <vt:lpstr>6/15/20</vt:lpstr>
      <vt:lpstr>So amazing success.  But…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In A Time of Cholera (collisions in a time of covid)</dc:title>
  <dc:creator>Travis Shrey</dc:creator>
  <cp:lastModifiedBy>Travis Shrey</cp:lastModifiedBy>
  <cp:revision>14</cp:revision>
  <dcterms:created xsi:type="dcterms:W3CDTF">2021-09-30T17:57:57Z</dcterms:created>
  <dcterms:modified xsi:type="dcterms:W3CDTF">2021-10-01T18:05:34Z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0x010100FA0E9874060ED845A376EDE38D2915D3</vt:lpwstr>
  </property>
</Properties>
</file>